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notesMasterIdLst>
    <p:notesMasterId r:id="rId4"/>
  </p:notesMasterIdLst>
  <p:sldIdLst>
    <p:sldId id="258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pc" initials="s" lastIdx="1" clrIdx="0">
    <p:extLst>
      <p:ext uri="{19B8F6BF-5375-455C-9EA6-DF929625EA0E}">
        <p15:presenceInfo xmlns:p15="http://schemas.microsoft.com/office/powerpoint/2012/main" userId="su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9CC0"/>
    <a:srgbClr val="A19BCC"/>
    <a:srgbClr val="2B3873"/>
    <a:srgbClr val="29357F"/>
    <a:srgbClr val="B4BCD4"/>
    <a:srgbClr val="313863"/>
    <a:srgbClr val="29357E"/>
    <a:srgbClr val="A99BCE"/>
    <a:srgbClr val="323962"/>
    <a:srgbClr val="263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9" autoAdjust="0"/>
    <p:restoredTop sz="87537" autoAdjust="0"/>
  </p:normalViewPr>
  <p:slideViewPr>
    <p:cSldViewPr snapToGrid="0">
      <p:cViewPr>
        <p:scale>
          <a:sx n="86" d="100"/>
          <a:sy n="86" d="100"/>
        </p:scale>
        <p:origin x="1542" y="-18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8381C-E3B2-CE4C-B812-4AFB498785B8}" type="datetimeFigureOut">
              <a:rPr kumimoji="1" lang="zh-TW" altLang="en-US" smtClean="0"/>
              <a:t>2021/9/27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E0770-301E-7540-A31C-B11E648B23E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1345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E0770-301E-7540-A31C-B11E648B23E6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37804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E0770-301E-7540-A31C-B11E648B23E6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5594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0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1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9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6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9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1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5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9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5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7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19BCC"/>
            </a:gs>
            <a:gs pos="48000">
              <a:srgbClr val="A99BCE"/>
            </a:gs>
            <a:gs pos="100000">
              <a:srgbClr val="B4BCD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hyperlink" Target="https://zoom.us/webinar/register/WN_R4Q5edkfSxOPzZLvu4YF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49E18D-7729-42D4-A174-5B9812222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68" y="1632537"/>
            <a:ext cx="5915025" cy="2704221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000" i="1" dirty="0"/>
              <a:t>An invitation to Webinar organized by </a:t>
            </a:r>
            <a:br>
              <a:rPr lang="en-US" altLang="zh-TW" sz="2000" i="1" dirty="0"/>
            </a:br>
            <a:r>
              <a:rPr lang="en-US" altLang="zh-TW" sz="2000" i="1" dirty="0"/>
              <a:t>The AOFOG </a:t>
            </a:r>
            <a:r>
              <a:rPr lang="en-US" altLang="zh-TW" sz="2000" i="1" dirty="0" err="1"/>
              <a:t>Urologynecology</a:t>
            </a:r>
            <a:r>
              <a:rPr lang="en-US" altLang="zh-TW" sz="2000" i="1" dirty="0"/>
              <a:t> </a:t>
            </a:r>
            <a:r>
              <a:rPr lang="en-US" altLang="zh-TW" sz="2000" i="1" dirty="0" err="1"/>
              <a:t>Commitee</a:t>
            </a:r>
            <a:r>
              <a:rPr lang="en-US" altLang="zh-TW" sz="2000" i="1" dirty="0"/>
              <a:t> joint with  </a:t>
            </a:r>
            <a:br>
              <a:rPr lang="en-US" altLang="zh-TW" sz="2000" i="1" dirty="0"/>
            </a:br>
            <a:r>
              <a:rPr lang="en-US" altLang="zh-TW" sz="2000" i="1" dirty="0"/>
              <a:t>TUGA</a:t>
            </a:r>
            <a:r>
              <a:rPr lang="zh-TW" altLang="en-US" sz="2000" i="1" dirty="0"/>
              <a:t>、</a:t>
            </a:r>
            <a:r>
              <a:rPr lang="en-US" altLang="zh-TW" sz="2000" i="1" dirty="0"/>
              <a:t>APUGA and TAOG</a:t>
            </a:r>
            <a:br>
              <a:rPr lang="en-US" altLang="zh-TW" sz="2000" dirty="0"/>
            </a:br>
            <a:r>
              <a:rPr lang="en-US" altLang="zh-TW" sz="3200" b="1" dirty="0">
                <a:latin typeface="Calibri" panose="020F0502020204030204" pitchFamily="34" charset="0"/>
              </a:rPr>
              <a:t>The international speeches of </a:t>
            </a:r>
            <a:br>
              <a:rPr lang="en-US" altLang="zh-TW" sz="3200" b="1" dirty="0">
                <a:latin typeface="Calibri" panose="020F0502020204030204" pitchFamily="34" charset="0"/>
              </a:rPr>
            </a:br>
            <a:r>
              <a:rPr lang="en-US" altLang="zh-TW" sz="3200" b="1" dirty="0">
                <a:latin typeface="Calibri" panose="020F0502020204030204" pitchFamily="34" charset="0"/>
              </a:rPr>
              <a:t>update urogynecology  </a:t>
            </a:r>
            <a:br>
              <a:rPr lang="en-US" altLang="zh-TW" sz="3200" b="1" dirty="0">
                <a:latin typeface="Calibri" panose="020F0502020204030204" pitchFamily="34" charset="0"/>
              </a:rPr>
            </a:br>
            <a:r>
              <a:rPr lang="en-US" altLang="zh-TW" sz="2000" i="1" dirty="0"/>
              <a:t>Date: 3</a:t>
            </a:r>
            <a:r>
              <a:rPr lang="en-US" altLang="zh-TW" sz="2000" i="1" baseline="30000" dirty="0"/>
              <a:t>rd</a:t>
            </a:r>
            <a:r>
              <a:rPr lang="en-US" altLang="zh-TW" sz="2000" i="1" dirty="0"/>
              <a:t>, October, 2021</a:t>
            </a:r>
            <a:br>
              <a:rPr lang="en-US" altLang="zh-TW" sz="2000" i="1" dirty="0"/>
            </a:br>
            <a:r>
              <a:rPr lang="en-US" altLang="zh-TW" sz="2000" i="1" dirty="0"/>
              <a:t>Time:  13:10-14:45  (Taiwan standard time GMT+8)</a:t>
            </a:r>
            <a:endParaRPr lang="zh-TW" altLang="en-US" sz="2800" i="1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A62315E-FD1E-4FAE-9D88-62DE7ACB5B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42" b="7986"/>
          <a:stretch/>
        </p:blipFill>
        <p:spPr>
          <a:xfrm>
            <a:off x="2209707" y="7316363"/>
            <a:ext cx="956152" cy="1175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D30E634-3A7C-4DBD-9F36-A90D6BC146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42" b="25902"/>
          <a:stretch/>
        </p:blipFill>
        <p:spPr>
          <a:xfrm>
            <a:off x="568359" y="4636618"/>
            <a:ext cx="1012377" cy="1049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A7ECE76-FADB-40EB-BAF8-43F3F9BC9D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81" t="747" r="6469" b="34168"/>
          <a:stretch/>
        </p:blipFill>
        <p:spPr>
          <a:xfrm>
            <a:off x="2796209" y="4636617"/>
            <a:ext cx="1046748" cy="1049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http://www.chang-gung.com/upfile/S/201707131739088875110.jpg">
            <a:extLst>
              <a:ext uri="{FF2B5EF4-FFF2-40B4-BE49-F238E27FC236}">
                <a16:creationId xmlns:a16="http://schemas.microsoft.com/office/drawing/2014/main" id="{E486113C-C2CE-4979-B6A4-1863714DC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74" y="4611955"/>
            <a:ext cx="1031014" cy="1031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7F2C8200-5EDB-43DC-AD2C-5833AD6B7FB4}"/>
              </a:ext>
            </a:extLst>
          </p:cNvPr>
          <p:cNvSpPr txBox="1"/>
          <p:nvPr/>
        </p:nvSpPr>
        <p:spPr>
          <a:xfrm>
            <a:off x="2169953" y="4170912"/>
            <a:ext cx="260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Chairperson</a:t>
            </a:r>
            <a:endParaRPr lang="zh-TW" altLang="en-US" b="1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665AB73-499B-4C42-9069-EDFD256EB067}"/>
              </a:ext>
            </a:extLst>
          </p:cNvPr>
          <p:cNvSpPr txBox="1"/>
          <p:nvPr/>
        </p:nvSpPr>
        <p:spPr>
          <a:xfrm>
            <a:off x="2209707" y="6712195"/>
            <a:ext cx="260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Speakers</a:t>
            </a:r>
            <a:endParaRPr lang="zh-TW" altLang="en-US" b="1" dirty="0"/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5964FA15-4ED5-445A-AEFB-155475F218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477" t="9437" r="13754" b="16912"/>
          <a:stretch/>
        </p:blipFill>
        <p:spPr>
          <a:xfrm>
            <a:off x="464589" y="397338"/>
            <a:ext cx="1159898" cy="1183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5" name="矩形 1024">
            <a:extLst>
              <a:ext uri="{FF2B5EF4-FFF2-40B4-BE49-F238E27FC236}">
                <a16:creationId xmlns:a16="http://schemas.microsoft.com/office/drawing/2014/main" id="{3B1525A2-6706-4FAA-A155-28D1A11ABC3C}"/>
              </a:ext>
            </a:extLst>
          </p:cNvPr>
          <p:cNvSpPr/>
          <p:nvPr/>
        </p:nvSpPr>
        <p:spPr>
          <a:xfrm>
            <a:off x="375077" y="5869553"/>
            <a:ext cx="1481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panose="020F0502020204030204" pitchFamily="34" charset="0"/>
              </a:rPr>
              <a:t>Prof. Tsung-Hsien Su </a:t>
            </a:r>
          </a:p>
          <a:p>
            <a:pPr algn="ctr"/>
            <a:r>
              <a:rPr lang="en-US" altLang="zh-TW" sz="1200" dirty="0">
                <a:latin typeface="Calibri" panose="020F0502020204030204" pitchFamily="34" charset="0"/>
              </a:rPr>
              <a:t>Treasurer, AOFOG</a:t>
            </a:r>
          </a:p>
          <a:p>
            <a:pPr algn="ctr"/>
            <a:r>
              <a:rPr lang="en-US" altLang="zh-TW" sz="1200" dirty="0">
                <a:solidFill>
                  <a:schemeClr val="dk1"/>
                </a:solidFill>
              </a:rPr>
              <a:t>(Taiwan)</a:t>
            </a:r>
            <a:endParaRPr lang="zh-TW" altLang="en-US" sz="1200" dirty="0"/>
          </a:p>
        </p:txBody>
      </p:sp>
      <p:sp>
        <p:nvSpPr>
          <p:cNvPr id="1027" name="矩形 1026">
            <a:extLst>
              <a:ext uri="{FF2B5EF4-FFF2-40B4-BE49-F238E27FC236}">
                <a16:creationId xmlns:a16="http://schemas.microsoft.com/office/drawing/2014/main" id="{19D48CE1-94EE-4039-A229-8DD188511DB3}"/>
              </a:ext>
            </a:extLst>
          </p:cNvPr>
          <p:cNvSpPr/>
          <p:nvPr/>
        </p:nvSpPr>
        <p:spPr>
          <a:xfrm>
            <a:off x="95091" y="8669394"/>
            <a:ext cx="1844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200" dirty="0">
                <a:latin typeface="Calibri" panose="020F0502020204030204" pitchFamily="34" charset="0"/>
              </a:rPr>
              <a:t>Dr. </a:t>
            </a:r>
            <a:r>
              <a:rPr lang="en-US" altLang="zh-TW" sz="1200" dirty="0" err="1">
                <a:latin typeface="Calibri" panose="020F0502020204030204" pitchFamily="34" charset="0"/>
              </a:rPr>
              <a:t>Mou-Jong</a:t>
            </a:r>
            <a:r>
              <a:rPr lang="en-US" altLang="zh-TW" sz="1200" dirty="0">
                <a:latin typeface="Calibri" panose="020F0502020204030204" pitchFamily="34" charset="0"/>
              </a:rPr>
              <a:t> Sun</a:t>
            </a:r>
          </a:p>
          <a:p>
            <a:pPr algn="ctr"/>
            <a:r>
              <a:rPr lang="en-US" altLang="zh-TW" sz="1200" dirty="0">
                <a:latin typeface="Calibri" panose="020F0502020204030204" pitchFamily="34" charset="0"/>
              </a:rPr>
              <a:t>Chair of </a:t>
            </a:r>
            <a:r>
              <a:rPr lang="en-US" altLang="zh-TW" sz="1200" dirty="0" err="1">
                <a:latin typeface="Calibri" panose="020F0502020204030204" pitchFamily="34" charset="0"/>
              </a:rPr>
              <a:t>Urogynecology</a:t>
            </a:r>
            <a:r>
              <a:rPr lang="en-US" altLang="zh-TW" sz="1200" dirty="0">
                <a:latin typeface="Calibri" panose="020F0502020204030204" pitchFamily="34" charset="0"/>
              </a:rPr>
              <a:t> Committee, AOFOG</a:t>
            </a:r>
          </a:p>
          <a:p>
            <a:pPr algn="ctr" defTabSz="514350">
              <a:defRPr/>
            </a:pPr>
            <a:r>
              <a:rPr lang="en-US" altLang="zh-TW" sz="1200" dirty="0">
                <a:latin typeface="Calibri" panose="020F0502020204030204" pitchFamily="34" charset="0"/>
              </a:rPr>
              <a:t>(Taiwan)</a:t>
            </a:r>
            <a:endParaRPr lang="zh-TW" altLang="en-US" sz="1200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C8711C00-D8D3-4774-9E07-527B6F0A87FC}"/>
              </a:ext>
            </a:extLst>
          </p:cNvPr>
          <p:cNvSpPr/>
          <p:nvPr/>
        </p:nvSpPr>
        <p:spPr>
          <a:xfrm>
            <a:off x="1902830" y="8669396"/>
            <a:ext cx="1714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altLang="zh-TW" sz="1200" dirty="0">
                <a:latin typeface="Calibri" panose="020F0502020204030204" pitchFamily="34" charset="0"/>
              </a:rPr>
              <a:t>Dr. Ajay </a:t>
            </a:r>
            <a:r>
              <a:rPr lang="en-US" altLang="zh-TW" sz="1200" dirty="0" err="1">
                <a:latin typeface="Calibri" panose="020F0502020204030204" pitchFamily="34" charset="0"/>
              </a:rPr>
              <a:t>Rane</a:t>
            </a:r>
            <a:endParaRPr lang="en-US" altLang="zh-TW" sz="1200" dirty="0">
              <a:latin typeface="Calibri" panose="020F0502020204030204" pitchFamily="34" charset="0"/>
            </a:endParaRPr>
          </a:p>
          <a:p>
            <a:pPr algn="ctr" defTabSz="514350">
              <a:defRPr/>
            </a:pPr>
            <a:r>
              <a:rPr lang="en-US" altLang="zh-TW" sz="1200" dirty="0">
                <a:latin typeface="Calibri" panose="020F0502020204030204" pitchFamily="34" charset="0"/>
              </a:rPr>
              <a:t>Chair of the Fistula Committee, FIGO</a:t>
            </a:r>
          </a:p>
          <a:p>
            <a:pPr algn="ctr" defTabSz="514350">
              <a:defRPr/>
            </a:pPr>
            <a:r>
              <a:rPr lang="en-US" altLang="zh-TW" sz="1200" dirty="0">
                <a:latin typeface="Calibri" panose="020F0502020204030204" pitchFamily="34" charset="0"/>
              </a:rPr>
              <a:t>(Australia)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45C65A3-B9D0-40E2-95A3-2DC710695A6C}"/>
              </a:ext>
            </a:extLst>
          </p:cNvPr>
          <p:cNvSpPr/>
          <p:nvPr/>
        </p:nvSpPr>
        <p:spPr>
          <a:xfrm>
            <a:off x="3513679" y="8669395"/>
            <a:ext cx="1695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altLang="zh-TW" sz="1200" dirty="0">
                <a:latin typeface="Calibri" panose="020F0502020204030204" pitchFamily="34" charset="0"/>
              </a:rPr>
              <a:t>Dr. </a:t>
            </a:r>
            <a:r>
              <a:rPr lang="en-US" altLang="zh-TW" sz="1200" dirty="0" err="1">
                <a:latin typeface="Calibri" panose="020F0502020204030204" pitchFamily="34" charset="0"/>
              </a:rPr>
              <a:t>Fernandi</a:t>
            </a:r>
            <a:r>
              <a:rPr lang="en-US" altLang="zh-TW" sz="1200" dirty="0">
                <a:latin typeface="Calibri" panose="020F0502020204030204" pitchFamily="34" charset="0"/>
              </a:rPr>
              <a:t> </a:t>
            </a:r>
            <a:r>
              <a:rPr lang="en-US" altLang="zh-TW" sz="1200" dirty="0" err="1">
                <a:latin typeface="Calibri" panose="020F0502020204030204" pitchFamily="34" charset="0"/>
              </a:rPr>
              <a:t>Moegni</a:t>
            </a:r>
            <a:endParaRPr lang="en-US" altLang="zh-TW" sz="1200" dirty="0">
              <a:latin typeface="Calibri" panose="020F0502020204030204" pitchFamily="34" charset="0"/>
            </a:endParaRPr>
          </a:p>
          <a:p>
            <a:pPr algn="ctr" defTabSz="514350">
              <a:defRPr/>
            </a:pPr>
            <a:r>
              <a:rPr lang="en-US" altLang="zh-TW" sz="1200" dirty="0" err="1">
                <a:latin typeface="Calibri" panose="020F0502020204030204" pitchFamily="34" charset="0"/>
              </a:rPr>
              <a:t>Urogynecology</a:t>
            </a:r>
            <a:r>
              <a:rPr lang="en-US" altLang="zh-TW" sz="1200" dirty="0">
                <a:latin typeface="Calibri" panose="020F0502020204030204" pitchFamily="34" charset="0"/>
              </a:rPr>
              <a:t> Committee, AOFOG</a:t>
            </a:r>
          </a:p>
          <a:p>
            <a:pPr algn="ctr" defTabSz="514350">
              <a:defRPr/>
            </a:pPr>
            <a:r>
              <a:rPr lang="en-US" altLang="zh-TW" sz="1200" dirty="0">
                <a:latin typeface="Calibri" panose="020F0502020204030204" pitchFamily="34" charset="0"/>
              </a:rPr>
              <a:t> (Indonesia)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220876EF-3CF7-45B0-8DC9-0CA4704EBF08}"/>
              </a:ext>
            </a:extLst>
          </p:cNvPr>
          <p:cNvSpPr/>
          <p:nvPr/>
        </p:nvSpPr>
        <p:spPr>
          <a:xfrm>
            <a:off x="2070213" y="5778183"/>
            <a:ext cx="261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200" dirty="0">
                <a:latin typeface="Calibri" panose="020F0502020204030204" pitchFamily="34" charset="0"/>
              </a:rPr>
              <a:t>Dr. </a:t>
            </a:r>
            <a:r>
              <a:rPr lang="en-US" altLang="zh-TW" sz="1200" dirty="0" err="1">
                <a:latin typeface="Calibri" panose="020F0502020204030204" pitchFamily="34" charset="0"/>
              </a:rPr>
              <a:t>Ching</a:t>
            </a:r>
            <a:r>
              <a:rPr lang="en-US" altLang="zh-TW" sz="1200" dirty="0">
                <a:latin typeface="Calibri" panose="020F0502020204030204" pitchFamily="34" charset="0"/>
              </a:rPr>
              <a:t>-Hong Hsieh</a:t>
            </a:r>
          </a:p>
          <a:p>
            <a:pPr algn="ctr"/>
            <a:r>
              <a:rPr lang="en-US" altLang="zh-TW" sz="1200" dirty="0">
                <a:latin typeface="Calibri" panose="020F0502020204030204" pitchFamily="34" charset="0"/>
              </a:rPr>
              <a:t>Former Chair of </a:t>
            </a:r>
            <a:r>
              <a:rPr lang="en-US" altLang="zh-TW" sz="1200" dirty="0" err="1">
                <a:latin typeface="Calibri" panose="020F0502020204030204" pitchFamily="34" charset="0"/>
              </a:rPr>
              <a:t>Urogenecology</a:t>
            </a:r>
            <a:r>
              <a:rPr lang="en-US" altLang="zh-TW" sz="1200" dirty="0">
                <a:latin typeface="Calibri" panose="020F0502020204030204" pitchFamily="34" charset="0"/>
              </a:rPr>
              <a:t> Committee, AOFOG </a:t>
            </a:r>
          </a:p>
          <a:p>
            <a:pPr algn="ctr"/>
            <a:r>
              <a:rPr lang="en-US" altLang="zh-TW" sz="1200" dirty="0">
                <a:latin typeface="Calibri" panose="020F0502020204030204" pitchFamily="34" charset="0"/>
              </a:rPr>
              <a:t>(Taiwan)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BCAEC8FC-BB60-4D39-83A2-2FD2295B3351}"/>
              </a:ext>
            </a:extLst>
          </p:cNvPr>
          <p:cNvSpPr/>
          <p:nvPr/>
        </p:nvSpPr>
        <p:spPr>
          <a:xfrm>
            <a:off x="4981995" y="5857859"/>
            <a:ext cx="1541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14350">
              <a:defRPr/>
            </a:pPr>
            <a:r>
              <a:rPr lang="en-US" altLang="zh-TW" sz="1200" dirty="0">
                <a:latin typeface="Calibri" panose="020F0502020204030204" pitchFamily="34" charset="0"/>
              </a:rPr>
              <a:t>Dr. </a:t>
            </a:r>
            <a:r>
              <a:rPr lang="en-US" altLang="zh-TW" sz="1200" dirty="0" err="1">
                <a:latin typeface="Calibri" panose="020F0502020204030204" pitchFamily="34" charset="0"/>
              </a:rPr>
              <a:t>Ching</a:t>
            </a:r>
            <a:r>
              <a:rPr lang="en-US" altLang="zh-TW" sz="1200" dirty="0">
                <a:latin typeface="Calibri" panose="020F0502020204030204" pitchFamily="34" charset="0"/>
              </a:rPr>
              <a:t>-Chung Liang</a:t>
            </a:r>
          </a:p>
          <a:p>
            <a:pPr algn="ctr" defTabSz="514350">
              <a:defRPr/>
            </a:pPr>
            <a:r>
              <a:rPr lang="en-US" altLang="zh-TW" sz="1200" dirty="0">
                <a:latin typeface="Calibri" panose="020F0502020204030204" pitchFamily="34" charset="0"/>
              </a:rPr>
              <a:t>President, APUGA  </a:t>
            </a:r>
          </a:p>
          <a:p>
            <a:pPr algn="ctr" defTabSz="514350">
              <a:defRPr/>
            </a:pPr>
            <a:r>
              <a:rPr lang="en-US" altLang="zh-TW" sz="1200" dirty="0">
                <a:latin typeface="Calibri" panose="020F0502020204030204" pitchFamily="34" charset="0"/>
              </a:rPr>
              <a:t>(Taiwan)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BECE9C9E-981F-4A7F-8661-DDA8D1EF3A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288" t="7512" r="4866" b="3149"/>
          <a:stretch/>
        </p:blipFill>
        <p:spPr>
          <a:xfrm>
            <a:off x="3633007" y="400685"/>
            <a:ext cx="1199971" cy="1186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" t="7027" b="1963"/>
          <a:stretch/>
        </p:blipFill>
        <p:spPr>
          <a:xfrm>
            <a:off x="476925" y="7307414"/>
            <a:ext cx="948584" cy="1184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expertise_detail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04"/>
          <a:stretch/>
        </p:blipFill>
        <p:spPr bwMode="auto">
          <a:xfrm>
            <a:off x="5397711" y="7338613"/>
            <a:ext cx="1103976" cy="116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345C65A3-B9D0-40E2-95A3-2DC710695A6C}"/>
              </a:ext>
            </a:extLst>
          </p:cNvPr>
          <p:cNvSpPr/>
          <p:nvPr/>
        </p:nvSpPr>
        <p:spPr>
          <a:xfrm>
            <a:off x="5038216" y="8669393"/>
            <a:ext cx="19125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altLang="zh-TW" sz="1200" dirty="0">
                <a:latin typeface="Calibri" panose="020F0502020204030204" pitchFamily="34" charset="0"/>
              </a:rPr>
              <a:t>Dr. Hui- </a:t>
            </a:r>
            <a:r>
              <a:rPr lang="en-US" altLang="zh-TW" sz="1200" dirty="0" err="1">
                <a:latin typeface="Calibri" panose="020F0502020204030204" pitchFamily="34" charset="0"/>
              </a:rPr>
              <a:t>Hsuan</a:t>
            </a:r>
            <a:r>
              <a:rPr lang="en-US" altLang="zh-TW" sz="1200" dirty="0">
                <a:latin typeface="Calibri" panose="020F0502020204030204" pitchFamily="34" charset="0"/>
              </a:rPr>
              <a:t> Lau</a:t>
            </a:r>
          </a:p>
          <a:p>
            <a:pPr algn="ctr" defTabSz="514350">
              <a:defRPr/>
            </a:pPr>
            <a:r>
              <a:rPr lang="en-US" altLang="zh-TW" sz="1200" dirty="0">
                <a:latin typeface="Calibri" panose="020F0502020204030204" pitchFamily="34" charset="0"/>
              </a:rPr>
              <a:t>Chair of Educational Committee, APUGA</a:t>
            </a:r>
          </a:p>
          <a:p>
            <a:pPr algn="ctr" defTabSz="514350">
              <a:defRPr/>
            </a:pPr>
            <a:r>
              <a:rPr lang="en-US" altLang="zh-TW" sz="1200" dirty="0">
                <a:latin typeface="Calibri" panose="020F0502020204030204" pitchFamily="34" charset="0"/>
              </a:rPr>
              <a:t>(Taiwan)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45C65A3-B9D0-40E2-95A3-2DC710695A6C}"/>
              </a:ext>
            </a:extLst>
          </p:cNvPr>
          <p:cNvSpPr/>
          <p:nvPr/>
        </p:nvSpPr>
        <p:spPr>
          <a:xfrm>
            <a:off x="4962906" y="7061614"/>
            <a:ext cx="19125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altLang="zh-TW" sz="1200" b="1" dirty="0">
                <a:latin typeface="Calibri" panose="020F0502020204030204" pitchFamily="34" charset="0"/>
              </a:rPr>
              <a:t>Master of ceremony</a:t>
            </a:r>
          </a:p>
        </p:txBody>
      </p:sp>
      <p:pic>
        <p:nvPicPr>
          <p:cNvPr id="4" name="Picture 2" descr="The Asia-Pacific Urogynecology Association(APUGA)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925" y="384313"/>
            <a:ext cx="1192696" cy="11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台灣婦女泌尿暨骨盆醫學會---Taiwan Urogynecology Associati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768" y="397340"/>
            <a:ext cx="1211811" cy="1211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矩形 26"/>
          <p:cNvSpPr/>
          <p:nvPr/>
        </p:nvSpPr>
        <p:spPr>
          <a:xfrm>
            <a:off x="2337677" y="5767646"/>
            <a:ext cx="2092023" cy="821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195542" y="5779200"/>
            <a:ext cx="1844191" cy="829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147153" y="8623757"/>
            <a:ext cx="1684826" cy="8766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1965343" y="8617050"/>
            <a:ext cx="1530022" cy="89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3606649" y="8617049"/>
            <a:ext cx="1517721" cy="891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5235655" y="8623757"/>
            <a:ext cx="1517720" cy="891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4727643" y="5761185"/>
            <a:ext cx="1912598" cy="821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CF85BEA-A364-664D-AA57-94C54CCD710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4341"/>
          <a:stretch/>
        </p:blipFill>
        <p:spPr>
          <a:xfrm>
            <a:off x="3866222" y="7331197"/>
            <a:ext cx="911676" cy="1161003"/>
          </a:xfrm>
          <a:prstGeom prst="rect">
            <a:avLst/>
          </a:prstGeom>
        </p:spPr>
      </p:pic>
      <p:sp>
        <p:nvSpPr>
          <p:cNvPr id="35" name="文字方塊 34">
            <a:extLst>
              <a:ext uri="{FF2B5EF4-FFF2-40B4-BE49-F238E27FC236}">
                <a16:creationId xmlns:a16="http://schemas.microsoft.com/office/drawing/2014/main" id="{3ADAD0EA-0484-4CCD-B7E1-DEC24DF8D70B}"/>
              </a:ext>
            </a:extLst>
          </p:cNvPr>
          <p:cNvSpPr txBox="1"/>
          <p:nvPr/>
        </p:nvSpPr>
        <p:spPr>
          <a:xfrm>
            <a:off x="369291" y="9594634"/>
            <a:ext cx="64137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link for registration </a:t>
            </a:r>
            <a:r>
              <a:rPr lang="en-US" altLang="zh-TW" sz="1200" dirty="0"/>
              <a:t>:</a:t>
            </a:r>
            <a:r>
              <a:rPr lang="zh-TW" altLang="en-US" sz="1200" dirty="0"/>
              <a:t> </a:t>
            </a:r>
            <a:r>
              <a:rPr lang="en-US" altLang="zh-TW" sz="12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https://zoom.us/webinar/register/WN_R4Q5edkfSxOPzZLvu4YFRg</a:t>
            </a:r>
            <a:endParaRPr lang="zh-TW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594FE63-53C0-4506-99F7-DFFD57EE333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11974" b="42753"/>
          <a:stretch/>
        </p:blipFill>
        <p:spPr>
          <a:xfrm>
            <a:off x="749" y="9546027"/>
            <a:ext cx="389585" cy="37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7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73083"/>
              </p:ext>
            </p:extLst>
          </p:nvPr>
        </p:nvGraphicFramePr>
        <p:xfrm>
          <a:off x="0" y="2023919"/>
          <a:ext cx="6858000" cy="7734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5077">
                  <a:extLst>
                    <a:ext uri="{9D8B030D-6E8A-4147-A177-3AD203B41FA5}">
                      <a16:colId xmlns:a16="http://schemas.microsoft.com/office/drawing/2014/main" val="3723612847"/>
                    </a:ext>
                  </a:extLst>
                </a:gridCol>
              </a:tblGrid>
              <a:tr h="535704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Time 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(GMT+8)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A59B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>
                          <a:solidFill>
                            <a:schemeClr val="tx1"/>
                          </a:solidFill>
                        </a:rPr>
                        <a:t>Topics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A59B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>
                          <a:solidFill>
                            <a:schemeClr val="tx1"/>
                          </a:solidFill>
                        </a:rPr>
                        <a:t>Speakers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A59B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528976"/>
                  </a:ext>
                </a:extLst>
              </a:tr>
              <a:tr h="809244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13:10-13:15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Opening remarks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Prof. Tsung-Hsien Su </a:t>
                      </a:r>
                      <a:r>
                        <a:rPr lang="en-US" altLang="zh-TW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(Treasurer, AOFOG, TAIWAN)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020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13:15-13:25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Introduction of </a:t>
                      </a:r>
                    </a:p>
                    <a:p>
                      <a:r>
                        <a:rPr lang="en-US" altLang="zh-TW" sz="16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UG Committee AOFOG</a:t>
                      </a:r>
                      <a:endParaRPr lang="zh-TW" altLang="en-US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Dr. </a:t>
                      </a:r>
                      <a:r>
                        <a:rPr lang="en-US" altLang="zh-TW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Mou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-Jong Sun</a:t>
                      </a:r>
                    </a:p>
                    <a:p>
                      <a:pPr defTabSz="514350">
                        <a:defRPr/>
                      </a:pPr>
                      <a:r>
                        <a:rPr lang="en-US" altLang="zh-TW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(Chair of Urogynecology Committee, AOFOG, TAIWAN)</a:t>
                      </a:r>
                      <a:endParaRPr lang="zh-TW" altLang="en-US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286">
                <a:tc gridSpan="3">
                  <a:txBody>
                    <a:bodyPr/>
                    <a:lstStyle/>
                    <a:p>
                      <a:r>
                        <a:rPr lang="en-US" altLang="zh-TW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Chairperson: </a:t>
                      </a:r>
                      <a:endParaRPr lang="zh-TW" altLang="zh-TW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Ching-Hong Hsieh (Former Chair of </a:t>
                      </a:r>
                      <a:r>
                        <a:rPr lang="en-US" altLang="zh-TW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Urogenecology</a:t>
                      </a:r>
                      <a:r>
                        <a:rPr lang="en-US" altLang="zh-TW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Committee, AOFOG , TAIWAN), </a:t>
                      </a:r>
                      <a:endParaRPr lang="zh-TW" altLang="zh-TW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Ching-Chung Liang (President, APUGA, TAIWAN)</a:t>
                      </a:r>
                      <a:endParaRPr lang="en-US" altLang="zh-TW" sz="15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A59BC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zh-TW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5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13:25-13:45</a:t>
                      </a:r>
                    </a:p>
                  </a:txBody>
                  <a:tcPr marL="65534" marR="65534" marT="43689" marB="4368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GB" altLang="zh-TW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Robotic-assisted suspension for pelvic organ prolapse:  surgical technique and perioperative outcomes</a:t>
                      </a:r>
                      <a:endParaRPr kumimoji="1" lang="zh-TW" alt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534" marR="65534" marT="43689" marB="4368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514350">
                        <a:defRPr/>
                      </a:pPr>
                      <a:r>
                        <a:rPr lang="en-US" altLang="zh-TW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Prof. Tsung-Hsien Su</a:t>
                      </a:r>
                    </a:p>
                    <a:p>
                      <a:pPr defTabSz="514350">
                        <a:defRPr/>
                      </a:pPr>
                      <a:r>
                        <a:rPr lang="en-US" altLang="zh-TW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(Treasurer, AOFOG, TAIWAN)</a:t>
                      </a:r>
                      <a:endParaRPr kumimoji="1" lang="zh-TW" alt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9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13:45-14:05</a:t>
                      </a:r>
                    </a:p>
                  </a:txBody>
                  <a:tcPr marL="65534" marR="65534" marT="43689" marB="4368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Nowadays POP and SUI surgical managements in Australia and India</a:t>
                      </a:r>
                    </a:p>
                  </a:txBody>
                  <a:tcPr marL="65534" marR="65534" marT="43689" marB="4368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514350">
                        <a:defRPr/>
                      </a:pPr>
                      <a:r>
                        <a:rPr lang="en-US" altLang="zh-TW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Dr. Ajay Rane</a:t>
                      </a:r>
                    </a:p>
                    <a:p>
                      <a:pPr defTabSz="514350">
                        <a:defRPr/>
                      </a:pPr>
                      <a:r>
                        <a:rPr lang="en-US" altLang="zh-TW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(Chair of the Fistula Committee, FIGO, AUSTRALIA)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9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14:05-14:25</a:t>
                      </a:r>
                    </a:p>
                  </a:txBody>
                  <a:tcPr marL="65534" marR="65534" marT="43689" marB="4368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The role of vaginal LASER in urogynecology</a:t>
                      </a:r>
                    </a:p>
                  </a:txBody>
                  <a:tcPr marL="65534" marR="65534" marT="43689" marB="4368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Dr. </a:t>
                      </a:r>
                      <a:r>
                        <a:rPr lang="en-US" altLang="zh-TW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Fernandi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zh-TW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Moegni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zh-TW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(Urogynecology Committee, AOFOG, INDONISIA)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14:25-14:40</a:t>
                      </a:r>
                    </a:p>
                  </a:txBody>
                  <a:tcPr marL="65534" marR="65534" marT="43689" marB="43689" anchor="ctr">
                    <a:solidFill>
                      <a:srgbClr val="A59BC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Q&amp;A</a:t>
                      </a:r>
                    </a:p>
                  </a:txBody>
                  <a:tcPr anchor="ctr">
                    <a:solidFill>
                      <a:srgbClr val="A59B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9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14:40-14:45</a:t>
                      </a:r>
                    </a:p>
                  </a:txBody>
                  <a:tcPr marL="65534" marR="65534" marT="43689" marB="4368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losing remarks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Dr. </a:t>
                      </a:r>
                      <a:r>
                        <a:rPr lang="en-US" altLang="zh-TW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Mou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-Jong Sun </a:t>
                      </a:r>
                      <a:r>
                        <a:rPr lang="en-US" altLang="zh-TW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(Chair of Urogynecology Committee, AOFOG, TAIWAN)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8" name="矩形 27">
            <a:extLst>
              <a:ext uri="{FF2B5EF4-FFF2-40B4-BE49-F238E27FC236}">
                <a16:creationId xmlns:a16="http://schemas.microsoft.com/office/drawing/2014/main" id="{229B3A7D-6835-4605-8D9E-180161452FBF}"/>
              </a:ext>
            </a:extLst>
          </p:cNvPr>
          <p:cNvSpPr/>
          <p:nvPr/>
        </p:nvSpPr>
        <p:spPr>
          <a:xfrm>
            <a:off x="3153575" y="1396380"/>
            <a:ext cx="2363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900" b="1" dirty="0">
                <a:latin typeface="Barlow"/>
              </a:rPr>
              <a:t>Taiwan Association of </a:t>
            </a:r>
          </a:p>
          <a:p>
            <a:pPr algn="ctr"/>
            <a:r>
              <a:rPr lang="en-US" altLang="zh-TW" sz="900" b="1" dirty="0">
                <a:latin typeface="Barlow"/>
              </a:rPr>
              <a:t>Obstetrics and Gynecology</a:t>
            </a:r>
            <a:endParaRPr lang="en-US" altLang="zh-TW" sz="900" b="1" i="0" dirty="0">
              <a:effectLst/>
              <a:latin typeface="Barlow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CD131E1-E0C0-4D30-BA60-390DDB106272}"/>
              </a:ext>
            </a:extLst>
          </p:cNvPr>
          <p:cNvSpPr/>
          <p:nvPr/>
        </p:nvSpPr>
        <p:spPr>
          <a:xfrm>
            <a:off x="1446400" y="1396380"/>
            <a:ext cx="2363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900" b="1" dirty="0">
                <a:latin typeface="Barlow"/>
              </a:rPr>
              <a:t>Taiwan</a:t>
            </a:r>
          </a:p>
          <a:p>
            <a:pPr algn="ctr"/>
            <a:r>
              <a:rPr lang="en-US" altLang="zh-TW" sz="900" b="1" dirty="0">
                <a:latin typeface="Barlow"/>
              </a:rPr>
              <a:t> </a:t>
            </a:r>
            <a:r>
              <a:rPr lang="en-US" altLang="zh-TW" sz="900" b="1" dirty="0" err="1">
                <a:latin typeface="Barlow"/>
              </a:rPr>
              <a:t>Urogynecology</a:t>
            </a:r>
            <a:r>
              <a:rPr lang="en-US" altLang="zh-TW" sz="900" b="1" dirty="0">
                <a:latin typeface="Barlow"/>
              </a:rPr>
              <a:t> Association</a:t>
            </a:r>
            <a:endParaRPr lang="en-US" altLang="zh-TW" sz="900" b="1" i="0" dirty="0">
              <a:effectLst/>
              <a:latin typeface="Barlow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2E6E672-2BB3-4333-910E-3E277E0078A8}"/>
              </a:ext>
            </a:extLst>
          </p:cNvPr>
          <p:cNvSpPr/>
          <p:nvPr/>
        </p:nvSpPr>
        <p:spPr>
          <a:xfrm>
            <a:off x="-230351" y="1395698"/>
            <a:ext cx="2363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900" b="1" dirty="0">
                <a:latin typeface="Barlow"/>
              </a:rPr>
              <a:t>Asia &amp; Oceania Federation </a:t>
            </a:r>
          </a:p>
          <a:p>
            <a:pPr algn="ctr"/>
            <a:r>
              <a:rPr lang="en-US" altLang="zh-TW" sz="900" b="1" dirty="0">
                <a:latin typeface="Barlow"/>
              </a:rPr>
              <a:t>of Obstetrics &amp; Gynecology</a:t>
            </a:r>
            <a:endParaRPr lang="en-US" altLang="zh-TW" sz="900" b="1" i="0" dirty="0">
              <a:effectLst/>
              <a:latin typeface="Barlow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2E6E672-2BB3-4333-910E-3E277E0078A8}"/>
              </a:ext>
            </a:extLst>
          </p:cNvPr>
          <p:cNvSpPr/>
          <p:nvPr/>
        </p:nvSpPr>
        <p:spPr>
          <a:xfrm>
            <a:off x="4768032" y="1388803"/>
            <a:ext cx="2363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900" b="1" dirty="0">
                <a:latin typeface="Barlow"/>
              </a:rPr>
              <a:t>The Asia-Pacific </a:t>
            </a:r>
          </a:p>
          <a:p>
            <a:pPr algn="ctr"/>
            <a:r>
              <a:rPr lang="en-US" altLang="zh-TW" sz="900" b="1" dirty="0" err="1">
                <a:latin typeface="Barlow"/>
              </a:rPr>
              <a:t>Urogynecology</a:t>
            </a:r>
            <a:r>
              <a:rPr lang="en-US" altLang="zh-TW" sz="900" b="1" dirty="0">
                <a:latin typeface="Barlow"/>
              </a:rPr>
              <a:t> Association</a:t>
            </a:r>
            <a:endParaRPr lang="en-US" altLang="zh-TW" sz="900" b="1" i="0" dirty="0">
              <a:effectLst/>
              <a:latin typeface="Barlow"/>
            </a:endParaRP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5964FA15-4ED5-445A-AEFB-155475F21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77" t="9437" r="13754" b="16912"/>
          <a:stretch/>
        </p:blipFill>
        <p:spPr>
          <a:xfrm>
            <a:off x="358573" y="135905"/>
            <a:ext cx="1159898" cy="1183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BECE9C9E-981F-4A7F-8661-DDA8D1EF3A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88" t="7512" r="4866" b="3149"/>
          <a:stretch/>
        </p:blipFill>
        <p:spPr>
          <a:xfrm>
            <a:off x="3673868" y="135905"/>
            <a:ext cx="1199971" cy="1186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2" descr="The Asia-Pacific Urogynecology Association(APUGA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80" y="147935"/>
            <a:ext cx="1192696" cy="11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Picture 4" descr="台灣婦女泌尿暨骨盆醫學會---Taiwan Urogynecology Associ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264" y="135905"/>
            <a:ext cx="1211811" cy="1211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6679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338</Words>
  <Application>Microsoft Office PowerPoint</Application>
  <PresentationFormat>A4 紙張 (210x297 公釐)</PresentationFormat>
  <Paragraphs>66</Paragraphs>
  <Slides>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Arial</vt:lpstr>
      <vt:lpstr>Barlow</vt:lpstr>
      <vt:lpstr>Calibri</vt:lpstr>
      <vt:lpstr>Calibri Light</vt:lpstr>
      <vt:lpstr>Times New Roman</vt:lpstr>
      <vt:lpstr>Office 佈景主題</vt:lpstr>
      <vt:lpstr>An invitation to Webinar organized by  The AOFOG Urologynecology Commitee joint with   TUGA、APUGA and TAOG The international speeches of  update urogynecology   Date: 3rd, October, 2021 Time:  13:10-14:45  (Taiwan standard time GMT+8)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speeches of update urogynecology on 2020.06.06</dc:title>
  <dc:creator>supc</dc:creator>
  <cp:lastModifiedBy>user</cp:lastModifiedBy>
  <cp:revision>159</cp:revision>
  <dcterms:created xsi:type="dcterms:W3CDTF">2021-04-19T16:22:24Z</dcterms:created>
  <dcterms:modified xsi:type="dcterms:W3CDTF">2021-09-27T03:35:32Z</dcterms:modified>
</cp:coreProperties>
</file>